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56"/>
    <p:restoredTop sz="94699"/>
  </p:normalViewPr>
  <p:slideViewPr>
    <p:cSldViewPr snapToGrid="0">
      <p:cViewPr varScale="1">
        <p:scale>
          <a:sx n="108" d="100"/>
          <a:sy n="108" d="100"/>
        </p:scale>
        <p:origin x="9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64C1E-B955-B049-0964-3EDD661DA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A74C2-65A0-9B11-F672-10A78143B1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98305-7109-FD63-688D-409206D5B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E975-2817-9A43-AA2D-295A408534D6}" type="datetimeFigureOut">
              <a:t>12. 04. 2024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F5922-854A-949C-9915-5D899B9D8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78598-90BE-8610-5214-2A054D3EA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EE97-EF5A-8B4E-BF3D-38F9E600A353}" type="slidenum"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033739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6F594-6ED7-8846-C8B9-1A3BF88F9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7B0ADD-958A-D731-280C-C9E829B36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58A10-5E2E-33B6-198E-B54C22B33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E975-2817-9A43-AA2D-295A408534D6}" type="datetimeFigureOut">
              <a:t>12. 04. 2024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5CF66-DF32-530E-0F5F-1B445E984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0383F-337F-403F-2D13-6B37E595F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EE97-EF5A-8B4E-BF3D-38F9E600A353}" type="slidenum"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623921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342F65-8105-5103-9EE1-AC84D5E47E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ADF756-BEEB-CEEF-A6DE-4131E12914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0D9CD-7C31-50F7-9C37-30DBAC60F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E975-2817-9A43-AA2D-295A408534D6}" type="datetimeFigureOut">
              <a:t>12. 04. 2024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AF3F5-E3D7-6402-C2E6-B35C52B11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88DB8-1E62-B6DB-3890-53DBB9C20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EE97-EF5A-8B4E-BF3D-38F9E600A353}" type="slidenum"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61834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781F9-23B9-1814-630D-D0A915D0E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26CA2-7EFC-0885-CD20-AF73EE250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F24F8-7483-C46F-5AEE-2FBB6187B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E975-2817-9A43-AA2D-295A408534D6}" type="datetimeFigureOut">
              <a:t>12. 04. 2024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7E875-C237-24F0-B13D-82D3D624C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4B7EB0-E294-3B9B-B967-AC3548BF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EE97-EF5A-8B4E-BF3D-38F9E600A353}" type="slidenum"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416840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D0615-B0DF-D056-6073-D92CBCCA4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2A868A-1439-777F-4A36-FE9DB57E1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8890E-BDAC-F7F8-8F19-0F0348E3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E975-2817-9A43-AA2D-295A408534D6}" type="datetimeFigureOut">
              <a:t>12. 04. 2024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608C7-4FDF-BF18-1AC9-7BC8714FC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3F776-F7F4-FD53-731B-77DD9B142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EE97-EF5A-8B4E-BF3D-38F9E600A353}" type="slidenum"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81129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DF33C-B317-0C44-81CC-7D7F48252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AA602-F917-31D5-CAF7-BD2BA035A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807BA2-0893-1BCD-791F-6FB3A48AE5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EE2A4B-BA56-418C-F81D-0B087377D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E975-2817-9A43-AA2D-295A408534D6}" type="datetimeFigureOut">
              <a:t>12. 04. 2024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993137-3C0D-3532-E706-04977581B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546E58-6C0B-B821-9FA6-B68558443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EE97-EF5A-8B4E-BF3D-38F9E600A353}" type="slidenum"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633022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9A3E0-9386-C603-838A-0299EBB92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FD2828-93EC-4C87-AC11-5497423B9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C3D180-6587-93D7-0E1A-E7BA2F67D1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7B2931-4595-E185-05FF-AE74CF4782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1A24A6-4477-855E-D64E-6C431FAAE3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3079AA-224F-B4A1-EFD6-4ADDA15D9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E975-2817-9A43-AA2D-295A408534D6}" type="datetimeFigureOut">
              <a:t>12. 04. 2024</a:t>
            </a:fld>
            <a:endParaRPr lang="en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237BFE-0980-7444-DAD5-6A4531234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4EDEEA-7DF0-C70D-CF28-37B7C62A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EE97-EF5A-8B4E-BF3D-38F9E600A353}" type="slidenum"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77511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86633-0060-8E94-A151-869A5C9F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C71A96-70E2-FE81-30F0-8BF3E4C52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E975-2817-9A43-AA2D-295A408534D6}" type="datetimeFigureOut">
              <a:t>12. 04. 2024</a:t>
            </a:fld>
            <a:endParaRPr lang="en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67F6B9-D9A2-0802-8790-72ABA3CF7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77C937-2406-D296-9CFA-165D4F4D6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EE97-EF5A-8B4E-BF3D-38F9E600A353}" type="slidenum"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4143453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98D2B5-A6BE-B7E9-3BE0-64EA1FFF4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E975-2817-9A43-AA2D-295A408534D6}" type="datetimeFigureOut">
              <a:t>12. 04. 2024</a:t>
            </a:fld>
            <a:endParaRPr lang="en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CDB941-DC83-027C-53A2-400933A74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5094B0-ACA1-539E-BE9F-E4991B2FE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EE97-EF5A-8B4E-BF3D-38F9E600A353}" type="slidenum"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527328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4C2F1-9EFF-4A66-AB58-ABB851725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9E0F9-7261-68C5-3666-03CB0D56C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A2354-BAA7-ED62-CB9B-0D45AD1EC8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1CB56-4DD8-A48E-9CB2-0FB2367C7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E975-2817-9A43-AA2D-295A408534D6}" type="datetimeFigureOut">
              <a:t>12. 04. 2024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2CFD17-F1DE-CA1B-C59F-43B2932F7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041C7B-7E80-4F7E-80AB-9335448D4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EE97-EF5A-8B4E-BF3D-38F9E600A353}" type="slidenum"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286814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CEFF5-CBC9-4F03-03F4-0FA5F7CA5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2730CA-D58F-9D69-B855-B212C88097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5FE705-55BF-316D-8641-715110484C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E64532-B4F5-4CD2-5C59-2CE0D2173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E975-2817-9A43-AA2D-295A408534D6}" type="datetimeFigureOut">
              <a:t>12. 04. 2024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266F48-EC3B-DFCF-B7F2-2D49D3B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D5559D-6FED-F91B-A52E-1EB087069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EE97-EF5A-8B4E-BF3D-38F9E600A353}" type="slidenum"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73331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A799D1-6213-CD53-0607-8EEAA19A1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17B53-98C3-B0D9-A201-D5FD4217A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E4CF0-9681-A96D-779C-E445F4E74B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77E975-2817-9A43-AA2D-295A408534D6}" type="datetimeFigureOut">
              <a:t>12. 04. 2024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FCA37-1863-42A8-B32D-C50658CB9B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F8B6EF-AC65-133C-F1EE-1E0472F0BB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47EE97-EF5A-8B4E-BF3D-38F9E600A353}" type="slidenum"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038645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tomo@borzaposla.si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7467B3-3B76-2AD0-93A5-21ED463C2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2089" y="1402075"/>
            <a:ext cx="8578699" cy="3346090"/>
          </a:xfrm>
        </p:spPr>
        <p:txBody>
          <a:bodyPr anchor="t">
            <a:normAutofit/>
          </a:bodyPr>
          <a:lstStyle/>
          <a:p>
            <a:pPr algn="r"/>
            <a:r>
              <a:rPr lang="en-SI" sz="7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Priprava podjetja in podjetnika na prenos lastništva v podjetju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615824-ED7E-AC67-2F2A-E53F6CEAA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228" y="5972174"/>
            <a:ext cx="8578699" cy="504825"/>
          </a:xfrm>
        </p:spPr>
        <p:txBody>
          <a:bodyPr>
            <a:normAutofit/>
          </a:bodyPr>
          <a:lstStyle/>
          <a:p>
            <a:pPr algn="l"/>
            <a:r>
              <a:rPr lang="en-SI" sz="20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Tomo Senekovič, BORZA POSLA, 18.4.2024</a:t>
            </a:r>
          </a:p>
        </p:txBody>
      </p:sp>
      <p:sp>
        <p:nvSpPr>
          <p:cNvPr id="33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5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7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3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5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499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09CFCDAF-46CE-4056-866C-5EE9122FD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!!Rectangle">
            <a:extLst>
              <a:ext uri="{FF2B5EF4-FFF2-40B4-BE49-F238E27FC236}">
                <a16:creationId xmlns:a16="http://schemas.microsoft.com/office/drawing/2014/main" id="{9F587EB1-1674-4B8B-88AD-2A81FFFB5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3" name="Picture 32" descr="An arrow pointing right">
            <a:extLst>
              <a:ext uri="{FF2B5EF4-FFF2-40B4-BE49-F238E27FC236}">
                <a16:creationId xmlns:a16="http://schemas.microsoft.com/office/drawing/2014/main" id="{DA03EE51-627D-6824-F4EA-2D93264C5E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t="15094"/>
          <a:stretch/>
        </p:blipFill>
        <p:spPr>
          <a:xfrm>
            <a:off x="19" y="8878"/>
            <a:ext cx="12191981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F4F0658-F18F-A793-75FA-4F913B7C0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180" y="1677599"/>
            <a:ext cx="5587631" cy="1751401"/>
          </a:xfrm>
        </p:spPr>
        <p:txBody>
          <a:bodyPr anchor="b">
            <a:normAutofit/>
          </a:bodyPr>
          <a:lstStyle/>
          <a:p>
            <a:r>
              <a:rPr lang="en-GB" sz="48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Kakšni so vaši cilji ob izstopu iz podjetja?</a:t>
            </a:r>
            <a:endParaRPr lang="en-SI" sz="480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73056"/>
            <a:ext cx="0" cy="6476066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2814" y="74031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1594" y="969611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07274" y="1484755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5CF9A-5336-523F-E16A-C7D4D53D2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6698" y="1224366"/>
            <a:ext cx="4234764" cy="4203663"/>
          </a:xfrm>
        </p:spPr>
        <p:txBody>
          <a:bodyPr anchor="b"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sl-SI" sz="2400" kern="10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Popoln izstop ali umik v nadzorno vlogo v podjetju</a:t>
            </a:r>
            <a:endParaRPr lang="en-SI" sz="2400" kern="100">
              <a:solidFill>
                <a:srgbClr val="FFFFFF"/>
              </a:solidFill>
              <a:effectLst/>
              <a:latin typeface="Calibri Light" panose="020F0302020204030204" pitchFamily="34" charset="0"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sl-SI" sz="2400" kern="10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Kontinuiteta poslovanja in ohranjanje delovnih mest</a:t>
            </a:r>
            <a:endParaRPr lang="en-SI" sz="2400" kern="100">
              <a:solidFill>
                <a:srgbClr val="FFFFFF"/>
              </a:solidFill>
              <a:effectLst/>
              <a:latin typeface="Calibri Light" panose="020F0302020204030204" pitchFamily="34" charset="0"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sl-SI" sz="2400" kern="10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Žetev sadov preteklega dela, vložene energije in odrekanj</a:t>
            </a:r>
            <a:endParaRPr lang="en-SI" sz="2400" kern="100">
              <a:solidFill>
                <a:srgbClr val="FFFFFF"/>
              </a:solidFill>
              <a:effectLst/>
              <a:latin typeface="Calibri Light" panose="020F0302020204030204" pitchFamily="34" charset="0"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sl-SI" sz="2400" kern="10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Skladno s cilji oblikujte strategijo izstopa iz vašega podjetja</a:t>
            </a:r>
            <a:endParaRPr lang="en-SI" sz="2400" kern="100">
              <a:solidFill>
                <a:srgbClr val="FFFFFF"/>
              </a:solidFill>
              <a:effectLst/>
              <a:latin typeface="Calibri Light" panose="020F0302020204030204" pitchFamily="34" charset="0"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1200"/>
              </a:spcAft>
            </a:pPr>
            <a:endParaRPr lang="en-SI" sz="2400">
              <a:solidFill>
                <a:srgbClr val="FFFFF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888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09CFCDAF-46CE-4056-866C-5EE9122FD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!!Rectangle">
            <a:extLst>
              <a:ext uri="{FF2B5EF4-FFF2-40B4-BE49-F238E27FC236}">
                <a16:creationId xmlns:a16="http://schemas.microsoft.com/office/drawing/2014/main" id="{9F587EB1-1674-4B8B-88AD-2A81FFFB5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Picture 21" descr="Light bulb on yellow background with sketched light beams and cord">
            <a:extLst>
              <a:ext uri="{FF2B5EF4-FFF2-40B4-BE49-F238E27FC236}">
                <a16:creationId xmlns:a16="http://schemas.microsoft.com/office/drawing/2014/main" id="{6B463103-0475-7E2C-E0FC-80F4B0540D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t="8537"/>
          <a:stretch/>
        </p:blipFill>
        <p:spPr>
          <a:xfrm>
            <a:off x="76741" y="8878"/>
            <a:ext cx="12191981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EF46E3-F7CB-EA9D-5667-C4B0E3FAB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056" y="3210028"/>
            <a:ext cx="5451007" cy="1823732"/>
          </a:xfrm>
        </p:spPr>
        <p:txBody>
          <a:bodyPr anchor="b">
            <a:normAutofit/>
          </a:bodyPr>
          <a:lstStyle/>
          <a:p>
            <a:r>
              <a:rPr lang="en-GB" sz="4800">
                <a:solidFill>
                  <a:srgbClr val="FFFFFF"/>
                </a:solidFill>
              </a:rPr>
              <a:t>Katere oblike izstopa iz podjetja poznamo?</a:t>
            </a:r>
            <a:endParaRPr lang="en-SI" sz="4800">
              <a:solidFill>
                <a:srgbClr val="FFFFFF"/>
              </a:solidFill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73056"/>
            <a:ext cx="0" cy="6476066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2814" y="74031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1594" y="969611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07274" y="1484755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646D7-A4CC-A960-827F-E1B7F7531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0448" y="2290667"/>
            <a:ext cx="4972893" cy="4793831"/>
          </a:xfrm>
        </p:spPr>
        <p:txBody>
          <a:bodyPr anchor="b"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sl-SI" sz="2400" kern="10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Družinsko nasledstvo (aktivni in neaktivni družinski člani)</a:t>
            </a:r>
            <a:endParaRPr lang="en-SI" sz="2400" kern="100">
              <a:solidFill>
                <a:srgbClr val="FFFFFF"/>
              </a:solidFill>
              <a:effectLst/>
              <a:latin typeface="Calibri Light" panose="020F0302020204030204" pitchFamily="34" charset="0"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sl-SI" sz="2400" kern="10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Notranji prevzem (MBO, EBO – finančna in vodstvena sposobnost)</a:t>
            </a:r>
            <a:endParaRPr lang="en-SI" sz="2400" kern="100">
              <a:solidFill>
                <a:srgbClr val="FFFFFF"/>
              </a:solidFill>
              <a:latin typeface="Calibri Light" panose="020F0302020204030204" pitchFamily="34" charset="0"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sl-SI" sz="2400" kern="10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Prodaja podjetja na trgu (operativni, strateški ali finančni kupci)</a:t>
            </a:r>
            <a:endParaRPr lang="en-SI" sz="2400" kern="100">
              <a:solidFill>
                <a:srgbClr val="FFFFFF"/>
              </a:solidFill>
              <a:latin typeface="Calibri Light" panose="020F0302020204030204" pitchFamily="34" charset="0"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sl-SI" sz="2400" kern="10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Profesionalizacija podjetja in umik v nadzorno vlogo (velikost podjetja)</a:t>
            </a:r>
            <a:endParaRPr lang="en-SI" sz="2400" kern="100">
              <a:solidFill>
                <a:srgbClr val="FFFFFF"/>
              </a:solidFill>
              <a:latin typeface="Calibri Light" panose="020F0302020204030204" pitchFamily="34" charset="0"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sl-SI" sz="2400" kern="10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Izčrpavanje podjetja in likvidacija</a:t>
            </a:r>
            <a:endParaRPr lang="en-SI" sz="2400" kern="100">
              <a:solidFill>
                <a:srgbClr val="FFFFFF"/>
              </a:solidFill>
              <a:effectLst/>
              <a:latin typeface="Calibri Light" panose="020F0302020204030204" pitchFamily="34" charset="0"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1200"/>
              </a:spcAft>
            </a:pPr>
            <a:endParaRPr lang="en-SI" sz="2400">
              <a:solidFill>
                <a:srgbClr val="FFFFF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906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09CFCDAF-46CE-4056-866C-5EE9122FD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!!Rectangle">
            <a:extLst>
              <a:ext uri="{FF2B5EF4-FFF2-40B4-BE49-F238E27FC236}">
                <a16:creationId xmlns:a16="http://schemas.microsoft.com/office/drawing/2014/main" id="{9F587EB1-1674-4B8B-88AD-2A81FFFB5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Picture 17" descr="An arrow pointing right">
            <a:extLst>
              <a:ext uri="{FF2B5EF4-FFF2-40B4-BE49-F238E27FC236}">
                <a16:creationId xmlns:a16="http://schemas.microsoft.com/office/drawing/2014/main" id="{2E73AD69-2639-60BA-8930-42D7346BE0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t="15094"/>
          <a:stretch/>
        </p:blipFill>
        <p:spPr>
          <a:xfrm>
            <a:off x="20" y="10"/>
            <a:ext cx="12191981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4A8C64B-F8B9-B2A1-9D23-21DFB8D76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9362" y="1358328"/>
            <a:ext cx="5257801" cy="3047065"/>
          </a:xfrm>
        </p:spPr>
        <p:txBody>
          <a:bodyPr anchor="b">
            <a:normAutofit/>
          </a:bodyPr>
          <a:lstStyle/>
          <a:p>
            <a:r>
              <a:rPr lang="en-GB" sz="4800">
                <a:solidFill>
                  <a:srgbClr val="FFFFFF"/>
                </a:solidFill>
              </a:rPr>
              <a:t>Pravočasna ureditev davčnih, finančnih in pravnih vidikov poslovanja</a:t>
            </a:r>
            <a:endParaRPr lang="en-SI" sz="4800">
              <a:solidFill>
                <a:srgbClr val="FFFFFF"/>
              </a:solidFill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73056"/>
            <a:ext cx="0" cy="6476066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2814" y="74031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1594" y="969611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07274" y="1484755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CEC30-82AE-CC62-21FB-1876FB222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3107" y="1358328"/>
            <a:ext cx="5512949" cy="4887347"/>
          </a:xfrm>
        </p:spPr>
        <p:txBody>
          <a:bodyPr anchor="b"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sl-SI" sz="2000" kern="10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Poskrbite za urejene računovodske izkaze in sklenjene pisne dogovore s ključnimi deležniki poslovanja (kupci, dobavitelji, zaposleni)</a:t>
            </a:r>
            <a:endParaRPr lang="en-SI" sz="2000" kern="100">
              <a:solidFill>
                <a:srgbClr val="FFFFFF"/>
              </a:solidFill>
              <a:latin typeface="Calibri Light" panose="020F0302020204030204" pitchFamily="34" charset="0"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sl-SI" sz="2000" kern="10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Postanite nepotreben člen v vašem podjetju (profesionalizacija, sistematizacija)</a:t>
            </a:r>
            <a:endParaRPr lang="en-SI" sz="2000" kern="100">
              <a:solidFill>
                <a:srgbClr val="FFFFFF"/>
              </a:solidFill>
              <a:latin typeface="Calibri Light" panose="020F0302020204030204" pitchFamily="34" charset="0"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sl-SI" sz="2000" kern="10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Znebite se vseh odvisnosti (kupci, dobavitelji, zaposleni) in ostalih negotovosti pri poslovanju</a:t>
            </a:r>
            <a:endParaRPr lang="en-SI" sz="2000" kern="100">
              <a:solidFill>
                <a:srgbClr val="FFFFFF"/>
              </a:solidFill>
              <a:latin typeface="Calibri Light" panose="020F0302020204030204" pitchFamily="34" charset="0"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sl-SI" sz="2000" kern="10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Pozanimajte se glede davčnih posledic izstopa (v Sloveniji možen tudi izstop brez davčnih posledic)</a:t>
            </a:r>
            <a:endParaRPr lang="en-SI" sz="2000" kern="100">
              <a:solidFill>
                <a:srgbClr val="FFFFFF"/>
              </a:solidFill>
              <a:latin typeface="Calibri Light" panose="020F0302020204030204" pitchFamily="34" charset="0"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sl-SI" sz="2000" kern="10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Uredite morebitne potrebne statusne spremembe (s.p. =&gt; d.o.o., oddelitev nepotrebnega premoženja)</a:t>
            </a:r>
            <a:endParaRPr lang="en-SI" sz="2000" kern="100">
              <a:solidFill>
                <a:srgbClr val="FFFFFF"/>
              </a:solidFill>
              <a:effectLst/>
              <a:latin typeface="Calibri Light" panose="020F0302020204030204" pitchFamily="34" charset="0"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1200"/>
              </a:spcAft>
            </a:pPr>
            <a:endParaRPr lang="en-SI" sz="2000">
              <a:solidFill>
                <a:srgbClr val="FFFFF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409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D23DD8-78B0-4981-924E-BF00CCAA3B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!!Rectangle">
            <a:extLst>
              <a:ext uri="{FF2B5EF4-FFF2-40B4-BE49-F238E27FC236}">
                <a16:creationId xmlns:a16="http://schemas.microsoft.com/office/drawing/2014/main" id="{0FFE21DE-9F8D-4C6D-983A-68AFCC9294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Rice fields on terraced of Mu Cang Chai  YenBai  in Vietnam">
            <a:extLst>
              <a:ext uri="{FF2B5EF4-FFF2-40B4-BE49-F238E27FC236}">
                <a16:creationId xmlns:a16="http://schemas.microsoft.com/office/drawing/2014/main" id="{AB8FAB7C-B6DD-0B86-988B-A232A188B51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t="12289" b="3442"/>
          <a:stretch/>
        </p:blipFill>
        <p:spPr>
          <a:xfrm>
            <a:off x="20" y="10"/>
            <a:ext cx="12191981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507FB1-4E2D-E57A-30A7-13AE882AD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6617" y="381935"/>
            <a:ext cx="5366040" cy="2344840"/>
          </a:xfrm>
        </p:spPr>
        <p:txBody>
          <a:bodyPr anchor="b">
            <a:normAutofit/>
          </a:bodyPr>
          <a:lstStyle/>
          <a:p>
            <a:r>
              <a:rPr lang="en-GB" sz="80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Kje in kako začnem?</a:t>
            </a:r>
            <a:endParaRPr lang="en-SI" sz="800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9609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rgbClr val="FFFFFF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6116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2748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rgbClr val="FFFFFF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5D829-70D1-E840-1FAA-6ED58F6AB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6617" y="3175552"/>
            <a:ext cx="5366041" cy="1721912"/>
          </a:xfrm>
        </p:spPr>
        <p:txBody>
          <a:bodyPr anchor="t">
            <a:normAutofit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sl-SI" sz="2400" kern="10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Ne čakajte za zadnji trenutek, planiranje izstopa zahteva svoj čas, začnite danes</a:t>
            </a:r>
            <a:endParaRPr lang="en-SI" sz="2400" kern="100">
              <a:solidFill>
                <a:srgbClr val="FFFFFF"/>
              </a:solidFill>
              <a:effectLst/>
              <a:latin typeface="Calibri Light" panose="020F0302020204030204" pitchFamily="34" charset="0"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sl-SI" sz="2400" kern="10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Prijavite se na brezplačen uvodni posvet, na voljo smo vam na BorzaPosla.si</a:t>
            </a:r>
            <a:endParaRPr lang="en-SI" sz="2400" kern="100">
              <a:solidFill>
                <a:srgbClr val="FFFFFF"/>
              </a:solidFill>
              <a:effectLst/>
              <a:latin typeface="Calibri Light" panose="020F0302020204030204" pitchFamily="34" charset="0"/>
              <a:ea typeface="Aptos" panose="020B000402020202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1200"/>
              </a:spcAft>
            </a:pPr>
            <a:endParaRPr lang="en-SI" sz="2400">
              <a:solidFill>
                <a:srgbClr val="FFFFF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68377" y="3610394"/>
            <a:ext cx="0" cy="3238728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7726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EEBAB7-6E5D-A2E7-E671-5F642231E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0430" y="583345"/>
            <a:ext cx="7160357" cy="4164820"/>
          </a:xfrm>
        </p:spPr>
        <p:txBody>
          <a:bodyPr anchor="t">
            <a:normAutofit/>
          </a:bodyPr>
          <a:lstStyle/>
          <a:p>
            <a:pPr algn="r"/>
            <a:r>
              <a:rPr lang="en-GB" sz="80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Hvala za vašo pozornost</a:t>
            </a:r>
            <a:endParaRPr lang="en-SI" sz="800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4E0A9E-1D5F-14EA-F88C-DB87FF565D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228" y="5972174"/>
            <a:ext cx="8578699" cy="504825"/>
          </a:xfrm>
        </p:spPr>
        <p:txBody>
          <a:bodyPr>
            <a:normAutofit/>
          </a:bodyPr>
          <a:lstStyle/>
          <a:p>
            <a:pPr algn="l"/>
            <a:r>
              <a:rPr lang="sl-SI" sz="2000" kern="10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Tomo Senekovič</a:t>
            </a:r>
            <a:r>
              <a:rPr lang="en-SI" sz="2000" kern="10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 | </a:t>
            </a:r>
            <a:r>
              <a:rPr lang="en-SI" sz="2000" kern="100">
                <a:solidFill>
                  <a:schemeClr val="bg1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sl-SI" sz="2000" u="sng" kern="10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tomo@borzaposla.si</a:t>
            </a:r>
            <a:r>
              <a:rPr lang="sl-SI" sz="2000" kern="10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 |  +386 51 868 868</a:t>
            </a:r>
            <a:endParaRPr lang="en-SI" sz="2000" kern="100">
              <a:solidFill>
                <a:schemeClr val="bg1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algn="l"/>
            <a:endParaRPr lang="en-SI" sz="200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7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5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7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301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0997BC53C669C4BA1E1F8FFC319988C" ma:contentTypeVersion="17" ma:contentTypeDescription="Ustvari nov dokument." ma:contentTypeScope="" ma:versionID="b44fa56c14f033a3f7b8bc6efee0eba2">
  <xsd:schema xmlns:xsd="http://www.w3.org/2001/XMLSchema" xmlns:xs="http://www.w3.org/2001/XMLSchema" xmlns:p="http://schemas.microsoft.com/office/2006/metadata/properties" xmlns:ns2="703cdf61-9bdb-4ab1-bf99-aabb6c694d24" xmlns:ns3="9b964530-3dac-4295-8091-817513bab335" targetNamespace="http://schemas.microsoft.com/office/2006/metadata/properties" ma:root="true" ma:fieldsID="0a05e5e0c4531ca1734b13a7e622018c" ns2:_="" ns3:_="">
    <xsd:import namespace="703cdf61-9bdb-4ab1-bf99-aabb6c694d24"/>
    <xsd:import namespace="9b964530-3dac-4295-8091-817513bab33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3cdf61-9bdb-4ab1-bf99-aabb6c694d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045dbe8-36ce-414e-b890-92d4d91653f2}" ma:internalName="TaxCatchAll" ma:showField="CatchAllData" ma:web="703cdf61-9bdb-4ab1-bf99-aabb6c694d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64530-3dac-4295-8091-817513bab3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Oznake slike" ma:readOnly="false" ma:fieldId="{5cf76f15-5ced-4ddc-b409-7134ff3c332f}" ma:taxonomyMulti="true" ma:sspId="74e670e0-036f-40c5-a94b-014558db02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03cdf61-9bdb-4ab1-bf99-aabb6c694d24" xsi:nil="true"/>
    <lcf76f155ced4ddcb4097134ff3c332f xmlns="9b964530-3dac-4295-8091-817513bab33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DC4D8E9-254B-4BB2-851B-5B01CAFAF903}"/>
</file>

<file path=customXml/itemProps2.xml><?xml version="1.0" encoding="utf-8"?>
<ds:datastoreItem xmlns:ds="http://schemas.openxmlformats.org/officeDocument/2006/customXml" ds:itemID="{86184F86-6A23-455F-8C6C-AFE540FC72D9}"/>
</file>

<file path=customXml/itemProps3.xml><?xml version="1.0" encoding="utf-8"?>
<ds:datastoreItem xmlns:ds="http://schemas.openxmlformats.org/officeDocument/2006/customXml" ds:itemID="{EF26D6DD-B38E-4C3E-B3D2-7E19229A0E76}"/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258</Words>
  <Application>Microsoft Office PowerPoint</Application>
  <PresentationFormat>Širokozaslonsko</PresentationFormat>
  <Paragraphs>24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Calibri Light</vt:lpstr>
      <vt:lpstr>Office Theme</vt:lpstr>
      <vt:lpstr>Priprava podjetja in podjetnika na prenos lastništva v podjetju</vt:lpstr>
      <vt:lpstr>Kakšni so vaši cilji ob izstopu iz podjetja?</vt:lpstr>
      <vt:lpstr>Katere oblike izstopa iz podjetja poznamo?</vt:lpstr>
      <vt:lpstr>Pravočasna ureditev davčnih, finančnih in pravnih vidikov poslovanja</vt:lpstr>
      <vt:lpstr>Kje in kako začnem?</vt:lpstr>
      <vt:lpstr>Hvala za vašo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Priprava podjetja in podjetnika na prenos lastništva v podjetju</dc:title>
  <dc:creator>Tomo Senekovic</dc:creator>
  <cp:lastModifiedBy>Lidija Flajs</cp:lastModifiedBy>
  <cp:revision>2</cp:revision>
  <dcterms:created xsi:type="dcterms:W3CDTF">2024-04-12T11:09:54Z</dcterms:created>
  <dcterms:modified xsi:type="dcterms:W3CDTF">2024-04-12T12:48:47Z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0x010100C0997BC53C669C4BA1E1F8FFC319988C</vt:lpwstr>
  </property>
  <property fmtid="{D5CDD505-2E9C-101B-9397-08002B2CF9AE}" pid="3" name="MediaServiceImageTags">
    <vt:lpwstr/>
  </property>
</Properties>
</file>